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2" r:id="rId5"/>
    <p:sldId id="261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ヒラギノ角ゴ Pro W3" pitchFamily="127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ヒラギノ角ゴ Pro W3" pitchFamily="127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ヒラギノ角ゴ Pro W3" pitchFamily="127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ヒラギノ角ゴ Pro W3" pitchFamily="127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ヒラギノ角ゴ Pro W3" pitchFamily="127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ヒラギノ角ゴ Pro W3" pitchFamily="127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ヒラギノ角ゴ Pro W3" pitchFamily="127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ヒラギノ角ゴ Pro W3" pitchFamily="127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ヒラギノ角ゴ Pro W3" pitchFamily="127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202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3A16CC-9D1D-4A62-97C7-A391C301F4D6}" type="datetimeFigureOut">
              <a:rPr lang="en-AU"/>
              <a:pPr/>
              <a:t>18/04/2016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491167-88A6-47FE-A2D5-6F9839BF67FB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B93D4C-7EF8-4E09-9F41-92FBFA822674}" type="datetimeFigureOut">
              <a:rPr lang="en-AU"/>
              <a:pPr/>
              <a:t>18/04/2016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AABCE-5C3A-400B-9394-990E0DD71B7C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E709BC-3D40-4909-903F-C16292720139}" type="datetimeFigureOut">
              <a:rPr lang="en-AU"/>
              <a:pPr/>
              <a:t>18/04/2016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C9B575-7D28-4B0C-87C7-70AFA0234928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C1F4FD-0CAB-4CF7-8FDB-47730C74B829}" type="datetimeFigureOut">
              <a:rPr lang="en-AU"/>
              <a:pPr/>
              <a:t>18/04/2016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DD0FBC-748B-4469-A68B-FF822B1D3CDF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192EB0-61DB-4E25-82E7-7826C73452CE}" type="datetimeFigureOut">
              <a:rPr lang="en-AU"/>
              <a:pPr/>
              <a:t>18/04/2016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EE1F3-02A9-41A1-96C4-3B00B7AFBB71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B5B3BB-C087-47EF-8A0E-021E3710AD4D}" type="datetimeFigureOut">
              <a:rPr lang="en-AU"/>
              <a:pPr/>
              <a:t>18/04/2016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27C26-B7F6-4D31-A2CF-DFF14DA4C08A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691BF9-75FA-457C-86E1-F95C0B9B9B9E}" type="datetimeFigureOut">
              <a:rPr lang="en-AU"/>
              <a:pPr/>
              <a:t>18/04/2016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1547F6-C132-4856-8D97-9A1699440332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1219D6-D1C2-46CE-B92F-53C0D2F28E4D}" type="datetimeFigureOut">
              <a:rPr lang="en-AU"/>
              <a:pPr/>
              <a:t>18/04/2016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A412C-B629-4A41-87B0-14403224D8F5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B8FFE1-A698-4197-94F4-31E8474E804C}" type="datetimeFigureOut">
              <a:rPr lang="en-AU"/>
              <a:pPr/>
              <a:t>18/04/2016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3128B-887E-426C-AEA7-F373783BE9ED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2B6E38-AAC8-4D3F-AC08-2C9E2F678BC5}" type="datetimeFigureOut">
              <a:rPr lang="en-AU"/>
              <a:pPr/>
              <a:t>18/04/2016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ADF5F-19B4-4853-A3AB-A84CAA1E660F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B4F1ED-3729-4047-94DC-17464E844A41}" type="datetimeFigureOut">
              <a:rPr lang="en-AU"/>
              <a:pPr/>
              <a:t>18/04/2016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DD204-0AF3-4B83-9626-E51A7FE50E76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A0D70D9C-119F-4B30-9983-B17EBD3771F4}" type="datetimeFigureOut">
              <a:rPr lang="en-AU"/>
              <a:pPr/>
              <a:t>18/04/2016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E968AB8-B9F5-4746-8C9A-A47E8057586B}" type="slidenum">
              <a:rPr lang="en-AU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pitchFamily="127" charset="-128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127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127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127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12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127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127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127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127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pitchFamily="127" charset="-128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pitchFamily="127" charset="-128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pitchFamily="127" charset="-128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pitchFamily="127" charset="-128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pitchFamily="127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"/>
          <p:cNvPicPr preferRelativeResize="0">
            <a:picLocks noChangeArrowheads="1"/>
          </p:cNvPicPr>
          <p:nvPr/>
        </p:nvPicPr>
        <p:blipFill>
          <a:blip r:embed="rId2" cstate="print">
            <a:lum bright="70000" contrast="-70000"/>
          </a:blip>
          <a:srcRect r="23946" b="16948"/>
          <a:stretch>
            <a:fillRect/>
          </a:stretch>
        </p:blipFill>
        <p:spPr bwMode="auto">
          <a:xfrm>
            <a:off x="4584700" y="2420938"/>
            <a:ext cx="3995738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3" descr="slide_intro 01"/>
          <p:cNvPicPr>
            <a:picLocks noChangeAspect="1" noChangeArrowheads="1"/>
          </p:cNvPicPr>
          <p:nvPr/>
        </p:nvPicPr>
        <p:blipFill>
          <a:blip r:embed="rId3" cstate="print"/>
          <a:srcRect l="36160" t="5322" r="38274" b="64523"/>
          <a:stretch>
            <a:fillRect/>
          </a:stretch>
        </p:blipFill>
        <p:spPr bwMode="auto">
          <a:xfrm>
            <a:off x="33338" y="0"/>
            <a:ext cx="2162175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2195513" y="574675"/>
            <a:ext cx="68405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ACER – Assessment reform and innovation</a:t>
            </a:r>
            <a:endParaRPr lang="en-AU" sz="2800" b="1"/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1489075" y="1898650"/>
            <a:ext cx="61928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 sz="2800" b="1"/>
              <a:t>College Journey </a:t>
            </a:r>
          </a:p>
        </p:txBody>
      </p:sp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623888" y="3357563"/>
            <a:ext cx="7921625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altLang="en-US" b="1"/>
              <a:t>‘</a:t>
            </a:r>
            <a:r>
              <a:rPr lang="en-AU" b="1"/>
              <a:t>Success is going from failure to failure without losing enthusiasm</a:t>
            </a:r>
            <a:r>
              <a:rPr lang="en-AU" altLang="en-US" b="1"/>
              <a:t>’</a:t>
            </a:r>
            <a:endParaRPr lang="en-AU" b="1"/>
          </a:p>
          <a:p>
            <a:endParaRPr lang="en-AU" b="1"/>
          </a:p>
          <a:p>
            <a:endParaRPr lang="en-AU" b="1"/>
          </a:p>
          <a:p>
            <a:r>
              <a:rPr lang="en-AU" b="1"/>
              <a:t>Where</a:t>
            </a:r>
          </a:p>
          <a:p>
            <a:endParaRPr lang="en-AU" b="1"/>
          </a:p>
          <a:p>
            <a:endParaRPr lang="en-AU" b="1"/>
          </a:p>
          <a:p>
            <a:r>
              <a:rPr lang="en-AU" b="1"/>
              <a:t>Build teacher mastery in improving student learning outcomes using evidence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3" descr="slide_intro 01"/>
          <p:cNvPicPr>
            <a:picLocks noChangeAspect="1" noChangeArrowheads="1"/>
          </p:cNvPicPr>
          <p:nvPr/>
        </p:nvPicPr>
        <p:blipFill>
          <a:blip r:embed="rId2" cstate="print"/>
          <a:srcRect l="36160" t="5322" r="38274" b="64523"/>
          <a:stretch>
            <a:fillRect/>
          </a:stretch>
        </p:blipFill>
        <p:spPr bwMode="auto">
          <a:xfrm>
            <a:off x="33338" y="0"/>
            <a:ext cx="2162175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 preferRelativeResize="0">
            <a:picLocks noChangeArrowheads="1"/>
          </p:cNvPicPr>
          <p:nvPr/>
        </p:nvPicPr>
        <p:blipFill>
          <a:blip r:embed="rId3" cstate="print">
            <a:lum bright="70000" contrast="-70000"/>
          </a:blip>
          <a:srcRect r="23946" b="16948"/>
          <a:stretch>
            <a:fillRect/>
          </a:stretch>
        </p:blipFill>
        <p:spPr bwMode="auto">
          <a:xfrm>
            <a:off x="4584700" y="2420938"/>
            <a:ext cx="3995738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5" name="TextBox 6"/>
          <p:cNvSpPr txBox="1">
            <a:spLocks noChangeArrowheads="1"/>
          </p:cNvSpPr>
          <p:nvPr/>
        </p:nvSpPr>
        <p:spPr bwMode="auto">
          <a:xfrm>
            <a:off x="2087563" y="476250"/>
            <a:ext cx="70564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ACER – Assessment reform and innovation</a:t>
            </a:r>
            <a:endParaRPr lang="en-AU" sz="2800" b="1"/>
          </a:p>
        </p:txBody>
      </p:sp>
      <p:sp>
        <p:nvSpPr>
          <p:cNvPr id="3076" name="TextBox 7"/>
          <p:cNvSpPr txBox="1">
            <a:spLocks noChangeArrowheads="1"/>
          </p:cNvSpPr>
          <p:nvPr/>
        </p:nvSpPr>
        <p:spPr bwMode="auto">
          <a:xfrm>
            <a:off x="3040063" y="1773238"/>
            <a:ext cx="30956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How</a:t>
            </a:r>
            <a:endParaRPr lang="en-AU" sz="2800" b="1"/>
          </a:p>
        </p:txBody>
      </p:sp>
      <p:sp>
        <p:nvSpPr>
          <p:cNvPr id="3077" name="TextBox 8"/>
          <p:cNvSpPr txBox="1">
            <a:spLocks noChangeArrowheads="1"/>
          </p:cNvSpPr>
          <p:nvPr/>
        </p:nvSpPr>
        <p:spPr bwMode="auto">
          <a:xfrm>
            <a:off x="874713" y="3205163"/>
            <a:ext cx="7681912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b="1"/>
              <a:t>Change practice: purpose; autonomy; success</a:t>
            </a:r>
          </a:p>
          <a:p>
            <a:endParaRPr lang="en-AU" b="1"/>
          </a:p>
          <a:p>
            <a:r>
              <a:rPr lang="en-AU" b="1"/>
              <a:t>Teachers asking the right questions/solving right problem</a:t>
            </a:r>
          </a:p>
          <a:p>
            <a:endParaRPr lang="en-AU" b="1"/>
          </a:p>
          <a:p>
            <a:r>
              <a:rPr lang="en-AU" b="1"/>
              <a:t>Gentle pressure applied relentlessly – growth is expected</a:t>
            </a:r>
          </a:p>
          <a:p>
            <a:endParaRPr lang="en-AU" b="1"/>
          </a:p>
          <a:p>
            <a:r>
              <a:rPr lang="en-AU" b="1"/>
              <a:t>Differentiated learning</a:t>
            </a:r>
          </a:p>
          <a:p>
            <a:endParaRPr lang="en-AU" b="1"/>
          </a:p>
          <a:p>
            <a:r>
              <a:rPr lang="en-AU" b="1"/>
              <a:t>Plugging into the best insights/critical friends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2"/>
          <p:cNvPicPr preferRelativeResize="0">
            <a:picLocks noChangeArrowheads="1"/>
          </p:cNvPicPr>
          <p:nvPr/>
        </p:nvPicPr>
        <p:blipFill>
          <a:blip r:embed="rId2" cstate="print">
            <a:lum bright="70000" contrast="-70000"/>
          </a:blip>
          <a:srcRect r="23946" b="16948"/>
          <a:stretch>
            <a:fillRect/>
          </a:stretch>
        </p:blipFill>
        <p:spPr bwMode="auto">
          <a:xfrm>
            <a:off x="4584700" y="2420938"/>
            <a:ext cx="3995738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3" descr="slide_intro 01"/>
          <p:cNvPicPr>
            <a:picLocks noChangeAspect="1" noChangeArrowheads="1"/>
          </p:cNvPicPr>
          <p:nvPr/>
        </p:nvPicPr>
        <p:blipFill>
          <a:blip r:embed="rId3" cstate="print"/>
          <a:srcRect l="36160" t="5322" r="38274" b="64523"/>
          <a:stretch>
            <a:fillRect/>
          </a:stretch>
        </p:blipFill>
        <p:spPr bwMode="auto">
          <a:xfrm>
            <a:off x="33338" y="0"/>
            <a:ext cx="2162175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2195513" y="476250"/>
            <a:ext cx="68405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ACER – Assessment reform and innovation</a:t>
            </a:r>
            <a:endParaRPr lang="en-AU" sz="2800" b="1"/>
          </a:p>
        </p:txBody>
      </p:sp>
      <p:sp>
        <p:nvSpPr>
          <p:cNvPr id="4100" name="TextBox 5"/>
          <p:cNvSpPr txBox="1">
            <a:spLocks noChangeArrowheads="1"/>
          </p:cNvSpPr>
          <p:nvPr/>
        </p:nvSpPr>
        <p:spPr bwMode="auto">
          <a:xfrm>
            <a:off x="1454150" y="1897063"/>
            <a:ext cx="61928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 sz="2800" b="1"/>
              <a:t>Journey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7863" y="2789238"/>
            <a:ext cx="7921625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AU" b="1" dirty="0"/>
              <a:t>From</a:t>
            </a:r>
            <a:r>
              <a:rPr lang="en-AU" dirty="0"/>
              <a:t> 				</a:t>
            </a:r>
            <a:r>
              <a:rPr lang="en-AU" b="1" dirty="0"/>
              <a:t>To</a:t>
            </a:r>
          </a:p>
          <a:p>
            <a:pPr>
              <a:buFont typeface="Arial" pitchFamily="34" charset="0"/>
              <a:buChar char="•"/>
            </a:pPr>
            <a:r>
              <a:rPr lang="en-AU" b="1" dirty="0"/>
              <a:t>fixed mindset			growth mindset</a:t>
            </a:r>
          </a:p>
          <a:p>
            <a:pPr>
              <a:buFont typeface="Arial" pitchFamily="34" charset="0"/>
              <a:buChar char="•"/>
            </a:pPr>
            <a:r>
              <a:rPr lang="en-AU" b="1" dirty="0"/>
              <a:t>fear mistakes			</a:t>
            </a:r>
            <a:r>
              <a:rPr lang="en-AU" b="1" dirty="0" err="1"/>
              <a:t>mistakes</a:t>
            </a:r>
            <a:r>
              <a:rPr lang="en-AU" b="1" dirty="0"/>
              <a:t> required for learning</a:t>
            </a:r>
          </a:p>
          <a:p>
            <a:pPr>
              <a:buFont typeface="Arial" pitchFamily="34" charset="0"/>
              <a:buChar char="•"/>
            </a:pPr>
            <a:r>
              <a:rPr lang="en-AU" b="1" dirty="0"/>
              <a:t>accountability 	 		responsibility</a:t>
            </a:r>
          </a:p>
          <a:p>
            <a:pPr>
              <a:buFont typeface="Arial" pitchFamily="34" charset="0"/>
              <a:buChar char="•"/>
            </a:pPr>
            <a:r>
              <a:rPr lang="en-AU" b="1" dirty="0"/>
              <a:t>individual focus			team – </a:t>
            </a:r>
            <a:r>
              <a:rPr lang="en-AU" altLang="en-US" b="1" dirty="0"/>
              <a:t>‘</a:t>
            </a:r>
            <a:r>
              <a:rPr lang="en-AU" b="1" dirty="0"/>
              <a:t>group moving the group</a:t>
            </a:r>
            <a:r>
              <a:rPr lang="en-AU" altLang="en-US" b="1" dirty="0"/>
              <a:t>’</a:t>
            </a:r>
            <a:endParaRPr lang="en-AU" b="1" dirty="0"/>
          </a:p>
          <a:p>
            <a:pPr>
              <a:buFont typeface="Arial" pitchFamily="34" charset="0"/>
              <a:buChar char="•"/>
            </a:pPr>
            <a:r>
              <a:rPr lang="en-AU" b="1" dirty="0"/>
              <a:t>not our problem		</a:t>
            </a:r>
            <a:r>
              <a:rPr lang="en-AU" b="1" dirty="0" smtClean="0"/>
              <a:t>	collaborative </a:t>
            </a:r>
            <a:r>
              <a:rPr lang="en-AU" b="1" dirty="0"/>
              <a:t>leadership for growth</a:t>
            </a:r>
          </a:p>
          <a:p>
            <a:pPr>
              <a:buFont typeface="Arial" pitchFamily="34" charset="0"/>
              <a:buChar char="•"/>
            </a:pPr>
            <a:r>
              <a:rPr lang="en-AU" b="1" dirty="0"/>
              <a:t>domain			</a:t>
            </a:r>
            <a:r>
              <a:rPr lang="en-AU" b="1" dirty="0" smtClean="0"/>
              <a:t>	whole </a:t>
            </a:r>
            <a:r>
              <a:rPr lang="en-AU" b="1" dirty="0"/>
              <a:t>school</a:t>
            </a:r>
          </a:p>
          <a:p>
            <a:pPr>
              <a:buFont typeface="Arial" pitchFamily="34" charset="0"/>
              <a:buChar char="•"/>
            </a:pPr>
            <a:r>
              <a:rPr lang="en-AU" b="1" dirty="0"/>
              <a:t>assessment = student		assessment = teacher – </a:t>
            </a:r>
            <a:r>
              <a:rPr lang="en-AU" altLang="en-US" b="1" dirty="0"/>
              <a:t>‘</a:t>
            </a:r>
            <a:r>
              <a:rPr lang="en-AU" b="1" dirty="0"/>
              <a:t>know thy impact</a:t>
            </a:r>
            <a:r>
              <a:rPr lang="en-AU" altLang="en-US" b="1" dirty="0"/>
              <a:t>’</a:t>
            </a:r>
            <a:endParaRPr lang="en-AU" b="1" dirty="0"/>
          </a:p>
          <a:p>
            <a:pPr>
              <a:buFont typeface="Arial" pitchFamily="34" charset="0"/>
              <a:buChar char="•"/>
            </a:pPr>
            <a:r>
              <a:rPr lang="en-AU" b="1" dirty="0"/>
              <a:t>assessment = end	</a:t>
            </a:r>
            <a:r>
              <a:rPr lang="en-AU" b="1"/>
              <a:t>	</a:t>
            </a:r>
            <a:r>
              <a:rPr lang="en-AU" b="1" smtClean="0"/>
              <a:t>	assessment </a:t>
            </a:r>
            <a:r>
              <a:rPr lang="en-AU" b="1" dirty="0"/>
              <a:t>= diagnosis/feedback</a:t>
            </a:r>
          </a:p>
          <a:p>
            <a:pPr>
              <a:buFont typeface="Arial" pitchFamily="34" charset="0"/>
              <a:buChar char="•"/>
            </a:pPr>
            <a:r>
              <a:rPr lang="en-AU" b="1" dirty="0"/>
              <a:t>lone ranger			networks</a:t>
            </a:r>
          </a:p>
          <a:p>
            <a:pPr>
              <a:buFont typeface="Arial" pitchFamily="34" charset="0"/>
              <a:buChar char="•"/>
            </a:pPr>
            <a:r>
              <a:rPr lang="en-AU" b="1" dirty="0"/>
              <a:t>fragmented			culture building</a:t>
            </a:r>
          </a:p>
          <a:p>
            <a:r>
              <a:rPr lang="en-AU" b="1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2"/>
          <p:cNvPicPr preferRelativeResize="0">
            <a:picLocks noChangeArrowheads="1"/>
          </p:cNvPicPr>
          <p:nvPr/>
        </p:nvPicPr>
        <p:blipFill>
          <a:blip r:embed="rId2" cstate="print">
            <a:lum bright="70000" contrast="-70000"/>
          </a:blip>
          <a:srcRect r="23946" b="16948"/>
          <a:stretch>
            <a:fillRect/>
          </a:stretch>
        </p:blipFill>
        <p:spPr bwMode="auto">
          <a:xfrm>
            <a:off x="4584700" y="2420938"/>
            <a:ext cx="3995738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3" descr="slide_intro 01"/>
          <p:cNvPicPr>
            <a:picLocks noChangeAspect="1" noChangeArrowheads="1"/>
          </p:cNvPicPr>
          <p:nvPr/>
        </p:nvPicPr>
        <p:blipFill>
          <a:blip r:embed="rId3" cstate="print"/>
          <a:srcRect l="36160" t="5322" r="38274" b="64523"/>
          <a:stretch>
            <a:fillRect/>
          </a:stretch>
        </p:blipFill>
        <p:spPr bwMode="auto">
          <a:xfrm>
            <a:off x="33338" y="0"/>
            <a:ext cx="2162175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2212975" y="476250"/>
            <a:ext cx="68405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ACER – Assessment reform and innovation</a:t>
            </a:r>
            <a:endParaRPr lang="en-AU" sz="2800" b="1"/>
          </a:p>
        </p:txBody>
      </p:sp>
      <p:sp>
        <p:nvSpPr>
          <p:cNvPr id="5124" name="TextBox 5"/>
          <p:cNvSpPr txBox="1">
            <a:spLocks noChangeArrowheads="1"/>
          </p:cNvSpPr>
          <p:nvPr/>
        </p:nvSpPr>
        <p:spPr bwMode="auto">
          <a:xfrm>
            <a:off x="563563" y="1773238"/>
            <a:ext cx="804227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 sz="2800" b="1"/>
              <a:t>Emmanuel involvement in the ARI project</a:t>
            </a:r>
          </a:p>
        </p:txBody>
      </p:sp>
      <p:sp>
        <p:nvSpPr>
          <p:cNvPr id="5125" name="TextBox 6"/>
          <p:cNvSpPr txBox="1">
            <a:spLocks noChangeArrowheads="1"/>
          </p:cNvSpPr>
          <p:nvPr/>
        </p:nvSpPr>
        <p:spPr bwMode="auto">
          <a:xfrm>
            <a:off x="563563" y="2781300"/>
            <a:ext cx="7921625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AU" b="1"/>
              <a:t>reflect on and map the journey from 2007</a:t>
            </a:r>
          </a:p>
          <a:p>
            <a:pPr marL="285750" indent="-285750">
              <a:buFont typeface="Arial" pitchFamily="34" charset="0"/>
              <a:buChar char="•"/>
            </a:pPr>
            <a:endParaRPr lang="en-AU" b="1"/>
          </a:p>
          <a:p>
            <a:pPr marL="285750" indent="-285750">
              <a:buFont typeface="Arial" pitchFamily="34" charset="0"/>
              <a:buChar char="•"/>
            </a:pPr>
            <a:r>
              <a:rPr lang="en-AU" b="1"/>
              <a:t>learnings and moments of success</a:t>
            </a:r>
          </a:p>
          <a:p>
            <a:pPr marL="285750" indent="-285750">
              <a:buFont typeface="Arial" pitchFamily="34" charset="0"/>
              <a:buChar char="•"/>
            </a:pPr>
            <a:endParaRPr lang="en-AU" b="1"/>
          </a:p>
          <a:p>
            <a:pPr marL="285750" indent="-285750">
              <a:buFont typeface="Arial" pitchFamily="34" charset="0"/>
              <a:buChar char="•"/>
            </a:pPr>
            <a:r>
              <a:rPr lang="en-AU" b="1"/>
              <a:t>precision in the narrative</a:t>
            </a:r>
          </a:p>
          <a:p>
            <a:pPr marL="285750" indent="-285750">
              <a:buFont typeface="Arial" pitchFamily="34" charset="0"/>
              <a:buChar char="•"/>
            </a:pPr>
            <a:endParaRPr lang="en-AU" b="1"/>
          </a:p>
          <a:p>
            <a:pPr marL="285750" indent="-285750">
              <a:buFont typeface="Arial" pitchFamily="34" charset="0"/>
              <a:buChar char="•"/>
            </a:pPr>
            <a:r>
              <a:rPr lang="en-AU" b="1"/>
              <a:t>identify artefacts that milestoned key stages of the journey</a:t>
            </a:r>
          </a:p>
          <a:p>
            <a:pPr marL="285750" indent="-285750">
              <a:buFont typeface="Arial" pitchFamily="34" charset="0"/>
              <a:buChar char="•"/>
            </a:pPr>
            <a:endParaRPr lang="en-AU" b="1"/>
          </a:p>
          <a:p>
            <a:pPr marL="285750" indent="-285750">
              <a:buFont typeface="Arial" pitchFamily="34" charset="0"/>
              <a:buChar char="•"/>
            </a:pPr>
            <a:r>
              <a:rPr lang="en-AU" b="1"/>
              <a:t>Filming was done over a day with leaders providing perspectives/learnings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2"/>
          <p:cNvPicPr preferRelativeResize="0">
            <a:picLocks noChangeArrowheads="1"/>
          </p:cNvPicPr>
          <p:nvPr/>
        </p:nvPicPr>
        <p:blipFill>
          <a:blip r:embed="rId2" cstate="print">
            <a:lum bright="70000" contrast="-70000"/>
          </a:blip>
          <a:srcRect r="23946" b="16948"/>
          <a:stretch>
            <a:fillRect/>
          </a:stretch>
        </p:blipFill>
        <p:spPr bwMode="auto">
          <a:xfrm>
            <a:off x="4584700" y="2420938"/>
            <a:ext cx="3995738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3" descr="slide_intro 01"/>
          <p:cNvPicPr>
            <a:picLocks noChangeAspect="1" noChangeArrowheads="1"/>
          </p:cNvPicPr>
          <p:nvPr/>
        </p:nvPicPr>
        <p:blipFill>
          <a:blip r:embed="rId3" cstate="print"/>
          <a:srcRect l="36160" t="5322" r="38274" b="64523"/>
          <a:stretch>
            <a:fillRect/>
          </a:stretch>
        </p:blipFill>
        <p:spPr bwMode="auto">
          <a:xfrm>
            <a:off x="33338" y="0"/>
            <a:ext cx="2162175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2195513" y="574675"/>
            <a:ext cx="68405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ACER – Assessment reform and innovation</a:t>
            </a:r>
            <a:endParaRPr lang="en-AU" sz="2800" b="1"/>
          </a:p>
        </p:txBody>
      </p:sp>
      <p:sp>
        <p:nvSpPr>
          <p:cNvPr id="6148" name="TextBox 5"/>
          <p:cNvSpPr txBox="1">
            <a:spLocks noChangeArrowheads="1"/>
          </p:cNvSpPr>
          <p:nvPr/>
        </p:nvSpPr>
        <p:spPr bwMode="auto">
          <a:xfrm>
            <a:off x="33338" y="1773238"/>
            <a:ext cx="9110662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 sz="2200" b="1"/>
              <a:t>How the timeline could be used to support assessment reform in schools</a:t>
            </a:r>
          </a:p>
        </p:txBody>
      </p:sp>
      <p:sp>
        <p:nvSpPr>
          <p:cNvPr id="6149" name="TextBox 6"/>
          <p:cNvSpPr txBox="1">
            <a:spLocks noChangeArrowheads="1"/>
          </p:cNvSpPr>
          <p:nvPr/>
        </p:nvSpPr>
        <p:spPr bwMode="auto">
          <a:xfrm>
            <a:off x="539750" y="2717800"/>
            <a:ext cx="7920038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AU" b="1"/>
              <a:t>Step back and recognised the college has moved forward</a:t>
            </a:r>
          </a:p>
          <a:p>
            <a:pPr marL="285750" indent="-285750">
              <a:buFont typeface="Arial" pitchFamily="34" charset="0"/>
              <a:buChar char="•"/>
            </a:pPr>
            <a:endParaRPr lang="en-AU" b="1"/>
          </a:p>
          <a:p>
            <a:pPr marL="285750" indent="-285750">
              <a:buFont typeface="Arial" pitchFamily="34" charset="0"/>
              <a:buChar char="•"/>
            </a:pPr>
            <a:r>
              <a:rPr lang="en-AU" b="1"/>
              <a:t>Has captured a valuable part of our story</a:t>
            </a:r>
          </a:p>
          <a:p>
            <a:pPr marL="285750" indent="-285750">
              <a:buFont typeface="Arial" pitchFamily="34" charset="0"/>
              <a:buChar char="•"/>
            </a:pPr>
            <a:endParaRPr lang="en-AU" b="1"/>
          </a:p>
          <a:p>
            <a:pPr marL="285750" indent="-285750">
              <a:buFont typeface="Arial" pitchFamily="34" charset="0"/>
              <a:buChar char="•"/>
            </a:pPr>
            <a:r>
              <a:rPr lang="en-AU" b="1"/>
              <a:t>Patience and endurance sustains the journey – which continues</a:t>
            </a:r>
          </a:p>
          <a:p>
            <a:pPr marL="285750" indent="-285750">
              <a:buFont typeface="Arial" pitchFamily="34" charset="0"/>
              <a:buChar char="•"/>
            </a:pPr>
            <a:endParaRPr lang="en-AU" b="1"/>
          </a:p>
          <a:p>
            <a:pPr marL="285750" indent="-285750">
              <a:buFont typeface="Arial" pitchFamily="34" charset="0"/>
              <a:buChar char="•"/>
            </a:pPr>
            <a:r>
              <a:rPr lang="en-AU" b="1"/>
              <a:t>Connections – you are not alone</a:t>
            </a:r>
          </a:p>
          <a:p>
            <a:pPr marL="285750" indent="-285750">
              <a:buFont typeface="Arial" pitchFamily="34" charset="0"/>
              <a:buChar char="•"/>
            </a:pPr>
            <a:endParaRPr lang="en-AU" b="1"/>
          </a:p>
          <a:p>
            <a:pPr marL="285750" indent="-285750">
              <a:buFont typeface="Arial" pitchFamily="34" charset="0"/>
              <a:buChar char="•"/>
            </a:pPr>
            <a:r>
              <a:rPr lang="en-AU" b="1"/>
              <a:t>Reference point for your journey</a:t>
            </a:r>
          </a:p>
          <a:p>
            <a:pPr marL="285750" indent="-285750">
              <a:buFont typeface="Arial" pitchFamily="34" charset="0"/>
              <a:buChar char="•"/>
            </a:pPr>
            <a:endParaRPr lang="en-AU" b="1"/>
          </a:p>
          <a:p>
            <a:pPr marL="285750" indent="-285750">
              <a:buFont typeface="Arial" pitchFamily="34" charset="0"/>
              <a:buChar char="•"/>
            </a:pPr>
            <a:r>
              <a:rPr lang="en-AU" b="1"/>
              <a:t>Learning opportunities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182</Words>
  <Application>Microsoft Office PowerPoint</Application>
  <PresentationFormat>On-screen Show (4:3)</PresentationFormat>
  <Paragraphs>58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Emmanuel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Hazel Porter</dc:creator>
  <cp:lastModifiedBy>acerhollingsworthh</cp:lastModifiedBy>
  <cp:revision>5</cp:revision>
  <dcterms:created xsi:type="dcterms:W3CDTF">2015-05-24T22:51:09Z</dcterms:created>
  <dcterms:modified xsi:type="dcterms:W3CDTF">2016-04-17T23:53:51Z</dcterms:modified>
</cp:coreProperties>
</file>